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</p:sldIdLst>
  <p:sldSz cx="12188825" cy="6858000"/>
  <p:notesSz cx="6858000" cy="9144000"/>
  <p:embeddedFontLst>
    <p:embeddedFont>
      <p:font typeface="Corbel" panose="020B0503020204020204" pitchFamily="3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VdPcSbmjCgmlhQGQQVXMdNw4l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68" y="7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7" name="Google Shape;13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5" name="Google Shape;14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4" name="Google Shape;14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4" name="Google Shape;14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4" name="Google Shape;14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3" name="Google Shape;15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3" name="Google Shape;151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3" name="Google Shape;15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3" name="Google Shape;153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3" name="Google Shape;154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3" name="Google Shape;155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4" name="Google Shape;13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3" name="Google Shape;156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3" name="Google Shape;157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1" name="Google Shape;14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8" name="Google Shape;14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8" name="Google Shape;14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7" name="Google Shape;14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6" name="Google Shape;14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ιαφάνεια τίτλου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25" descr="Γραφικό γραμμής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18" name="Google Shape;18;p25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Google Shape;19;p25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Google Shape;20;p25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21;p25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22;p25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23;p25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25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Google Shape;27;p25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28;p25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29;p25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Google Shape;30;p25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1;p25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Google Shape;32;p25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25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25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25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25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25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25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25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25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25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25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25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25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25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25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25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25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25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25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25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25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25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25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25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25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25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25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25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25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25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25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25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25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25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25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25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25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25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25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25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25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25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25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25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25"/>
            <p:cNvSpPr/>
            <p:nvPr/>
          </p:nvSpPr>
          <p:spPr>
            <a:xfrm>
              <a:off x="-4110038" y="2703513"/>
              <a:ext cx="16486188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25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25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25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25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25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25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25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25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25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25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25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25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25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25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25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25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25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25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25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25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25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25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25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25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25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25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25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25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25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25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25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25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25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25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25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25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25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25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25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25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25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25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25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25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25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25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κατακόρυφο κείμενο" type="vertTx">
  <p:cSld name="VERTICAL_TEXT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5" name="Google Shape;1225;p34" descr="Γραφικό γραμμής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226" name="Google Shape;1226;p34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0" name="Google Shape;1300;p34"/>
          <p:cNvSpPr txBox="1">
            <a:spLocks noGrp="1"/>
          </p:cNvSpPr>
          <p:nvPr>
            <p:ph type="body" idx="1"/>
          </p:nvPr>
        </p:nvSpPr>
        <p:spPr>
          <a:xfrm rot="5400000">
            <a:off x="3960814" y="-5334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301" name="Google Shape;1301;p34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34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3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ατακόρυφος τίτλος και κείμενο" type="vertTitleAndTx">
  <p:cSld name="VERTICAL_TITLE_AND_VERTICAL_TEXT"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35"/>
          <p:cNvSpPr txBox="1">
            <a:spLocks noGrp="1"/>
          </p:cNvSpPr>
          <p:nvPr>
            <p:ph type="title"/>
          </p:nvPr>
        </p:nvSpPr>
        <p:spPr>
          <a:xfrm rot="5400000">
            <a:off x="8096539" y="2539713"/>
            <a:ext cx="590174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6" name="Google Shape;1306;p35" descr="Γραφικό γραμμής"/>
          <p:cNvGrpSpPr/>
          <p:nvPr/>
        </p:nvGrpSpPr>
        <p:grpSpPr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1307" name="Google Shape;1307;p35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81" name="Google Shape;1381;p35"/>
          <p:cNvSpPr txBox="1">
            <a:spLocks noGrp="1"/>
          </p:cNvSpPr>
          <p:nvPr>
            <p:ph type="body" idx="1"/>
          </p:nvPr>
        </p:nvSpPr>
        <p:spPr>
          <a:xfrm rot="5400000">
            <a:off x="2230726" y="-1344901"/>
            <a:ext cx="5898573" cy="91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382" name="Google Shape;1382;p35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35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35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περιεχόμενο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26" descr="Γραφικό γραμμής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45" name="Google Shape;145;p26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εριεχόμενο με λεζάντα" type="objTx">
  <p:cSld name="OBJECT_WITH_CAPTIO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body" idx="1"/>
          </p:nvPr>
        </p:nvSpPr>
        <p:spPr>
          <a:xfrm>
            <a:off x="1522413" y="3429000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2"/>
          </p:nvPr>
        </p:nvSpPr>
        <p:spPr>
          <a:xfrm>
            <a:off x="4710022" y="1905000"/>
            <a:ext cx="566928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grpSp>
        <p:nvGrpSpPr>
          <p:cNvPr id="227" name="Google Shape;227;p27" descr="Γραφικό κουτιού"/>
          <p:cNvGrpSpPr/>
          <p:nvPr/>
        </p:nvGrpSpPr>
        <p:grpSpPr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228" name="Google Shape;228;p27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229" name="Google Shape;229;p27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230" name="Google Shape;230;p2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32" name="Google Shape;232;p2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33" name="Google Shape;233;p2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34" name="Google Shape;234;p2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35" name="Google Shape;235;p2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36" name="Google Shape;236;p2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37" name="Google Shape;237;p2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38" name="Google Shape;238;p2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39" name="Google Shape;239;p2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0" name="Google Shape;240;p2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1" name="Google Shape;241;p2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2" name="Google Shape;242;p2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3" name="Google Shape;243;p2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4" name="Google Shape;244;p2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5" name="Google Shape;245;p2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6" name="Google Shape;246;p2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7" name="Google Shape;247;p2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8" name="Google Shape;248;p2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49" name="Google Shape;249;p2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0" name="Google Shape;250;p2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1" name="Google Shape;251;p2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2" name="Google Shape;252;p2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3" name="Google Shape;253;p2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6" name="Google Shape;266;p2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7" name="Google Shape;267;p2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8" name="Google Shape;268;p2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69" name="Google Shape;269;p2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0" name="Google Shape;270;p2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1" name="Google Shape;271;p2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3" name="Google Shape;273;p2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4" name="Google Shape;274;p2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5" name="Google Shape;275;p2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0" name="Google Shape;280;p2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1" name="Google Shape;281;p2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2" name="Google Shape;282;p2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3" name="Google Shape;283;p2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4" name="Google Shape;284;p2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5" name="Google Shape;285;p2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6" name="Google Shape;286;p2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7" name="Google Shape;287;p2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8" name="Google Shape;288;p2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89" name="Google Shape;289;p2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0" name="Google Shape;290;p2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1" name="Google Shape;291;p2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2" name="Google Shape;292;p2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3" name="Google Shape;293;p2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4" name="Google Shape;294;p2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5" name="Google Shape;295;p2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6" name="Google Shape;296;p2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7" name="Google Shape;297;p2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8" name="Google Shape;298;p2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299" name="Google Shape;299;p2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00" name="Google Shape;300;p2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01" name="Google Shape;301;p2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02" name="Google Shape;302;p2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03" name="Google Shape;303;p2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304" name="Google Shape;304;p27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305" name="Google Shape;305;p2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06" name="Google Shape;306;p2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07" name="Google Shape;307;p2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08" name="Google Shape;308;p2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09" name="Google Shape;309;p2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0" name="Google Shape;310;p2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1" name="Google Shape;311;p2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2" name="Google Shape;312;p2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3" name="Google Shape;313;p2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4" name="Google Shape;314;p2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5" name="Google Shape;315;p2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6" name="Google Shape;316;p2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7" name="Google Shape;317;p2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8" name="Google Shape;318;p2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19" name="Google Shape;319;p2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0" name="Google Shape;320;p2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1" name="Google Shape;321;p2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2" name="Google Shape;322;p2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3" name="Google Shape;323;p2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4" name="Google Shape;324;p2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5" name="Google Shape;325;p2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6" name="Google Shape;326;p2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7" name="Google Shape;327;p2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8" name="Google Shape;328;p2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29" name="Google Shape;329;p2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0" name="Google Shape;330;p2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1" name="Google Shape;331;p2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2" name="Google Shape;332;p2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3" name="Google Shape;333;p2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4" name="Google Shape;334;p2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5" name="Google Shape;335;p2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6" name="Google Shape;336;p2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7" name="Google Shape;337;p2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8" name="Google Shape;338;p2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39" name="Google Shape;339;p2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0" name="Google Shape;340;p2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1" name="Google Shape;341;p2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2" name="Google Shape;342;p2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3" name="Google Shape;343;p2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4" name="Google Shape;344;p2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5" name="Google Shape;345;p2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6" name="Google Shape;346;p2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7" name="Google Shape;347;p2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8" name="Google Shape;348;p2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49" name="Google Shape;349;p2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0" name="Google Shape;350;p2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1" name="Google Shape;351;p2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2" name="Google Shape;352;p2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3" name="Google Shape;353;p2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4" name="Google Shape;354;p2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5" name="Google Shape;355;p2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6" name="Google Shape;356;p2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7" name="Google Shape;357;p2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8" name="Google Shape;358;p2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59" name="Google Shape;359;p2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0" name="Google Shape;360;p2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1" name="Google Shape;361;p2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2" name="Google Shape;362;p2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3" name="Google Shape;363;p2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4" name="Google Shape;364;p2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7" name="Google Shape;367;p2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8" name="Google Shape;368;p2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69" name="Google Shape;369;p2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0" name="Google Shape;370;p2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2" name="Google Shape;372;p2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3" name="Google Shape;373;p2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4" name="Google Shape;374;p2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5" name="Google Shape;375;p2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6" name="Google Shape;376;p2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7" name="Google Shape;377;p2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78" name="Google Shape;378;p2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379" name="Google Shape;379;p27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380" name="Google Shape;380;p27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381" name="Google Shape;381;p2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2" name="Google Shape;382;p2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3" name="Google Shape;383;p2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4" name="Google Shape;384;p2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5" name="Google Shape;385;p2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6" name="Google Shape;386;p2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7" name="Google Shape;387;p2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8" name="Google Shape;388;p2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89" name="Google Shape;389;p2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0" name="Google Shape;390;p2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1" name="Google Shape;391;p2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2" name="Google Shape;392;p2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3" name="Google Shape;393;p2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4" name="Google Shape;394;p2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5" name="Google Shape;395;p2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6" name="Google Shape;396;p2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7" name="Google Shape;397;p2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8" name="Google Shape;398;p2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399" name="Google Shape;399;p2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0" name="Google Shape;400;p2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1" name="Google Shape;401;p2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2" name="Google Shape;402;p2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3" name="Google Shape;403;p2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4" name="Google Shape;404;p2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5" name="Google Shape;405;p2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6" name="Google Shape;406;p2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7" name="Google Shape;407;p2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8" name="Google Shape;408;p2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09" name="Google Shape;409;p2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0" name="Google Shape;410;p2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1" name="Google Shape;411;p2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2" name="Google Shape;412;p2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3" name="Google Shape;413;p2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4" name="Google Shape;414;p2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5" name="Google Shape;415;p2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6" name="Google Shape;416;p2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7" name="Google Shape;417;p2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8" name="Google Shape;418;p2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19" name="Google Shape;419;p2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0" name="Google Shape;420;p2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1" name="Google Shape;421;p2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2" name="Google Shape;422;p2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3" name="Google Shape;423;p2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4" name="Google Shape;424;p2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5" name="Google Shape;425;p2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6" name="Google Shape;426;p2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7" name="Google Shape;427;p2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8" name="Google Shape;428;p2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29" name="Google Shape;429;p2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0" name="Google Shape;430;p2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1" name="Google Shape;431;p2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2" name="Google Shape;432;p2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3" name="Google Shape;433;p2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4" name="Google Shape;434;p2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5" name="Google Shape;435;p2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6" name="Google Shape;436;p2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7" name="Google Shape;437;p2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8" name="Google Shape;438;p2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39" name="Google Shape;439;p2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0" name="Google Shape;440;p2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1" name="Google Shape;441;p2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2" name="Google Shape;442;p2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3" name="Google Shape;443;p2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4" name="Google Shape;444;p2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5" name="Google Shape;445;p2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6" name="Google Shape;446;p2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7" name="Google Shape;447;p2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8" name="Google Shape;448;p2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49" name="Google Shape;449;p2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0" name="Google Shape;450;p2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1" name="Google Shape;451;p2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2" name="Google Shape;452;p2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3" name="Google Shape;453;p2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4" name="Google Shape;454;p2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455" name="Google Shape;455;p27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456" name="Google Shape;456;p2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7" name="Google Shape;457;p2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8" name="Google Shape;458;p2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59" name="Google Shape;459;p2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0" name="Google Shape;460;p2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1" name="Google Shape;461;p2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2" name="Google Shape;462;p2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3" name="Google Shape;463;p2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4" name="Google Shape;464;p2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5" name="Google Shape;465;p2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6" name="Google Shape;466;p2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7" name="Google Shape;467;p2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8" name="Google Shape;468;p2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69" name="Google Shape;469;p2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0" name="Google Shape;470;p2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1" name="Google Shape;471;p2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2" name="Google Shape;472;p2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3" name="Google Shape;473;p2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4" name="Google Shape;474;p2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5" name="Google Shape;475;p2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6" name="Google Shape;476;p2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7" name="Google Shape;477;p2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8" name="Google Shape;478;p2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9" name="Google Shape;479;p2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0" name="Google Shape;480;p2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1" name="Google Shape;481;p2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2" name="Google Shape;482;p2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3" name="Google Shape;483;p2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4" name="Google Shape;484;p2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5" name="Google Shape;485;p2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6" name="Google Shape;486;p2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7" name="Google Shape;487;p2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8" name="Google Shape;488;p2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9" name="Google Shape;489;p2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0" name="Google Shape;490;p2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1" name="Google Shape;491;p2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2" name="Google Shape;492;p2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3" name="Google Shape;493;p2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4" name="Google Shape;494;p2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5" name="Google Shape;495;p2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6" name="Google Shape;496;p2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7" name="Google Shape;497;p2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8" name="Google Shape;498;p2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9" name="Google Shape;499;p2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0" name="Google Shape;500;p2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1" name="Google Shape;501;p2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2" name="Google Shape;502;p2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3" name="Google Shape;503;p2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4" name="Google Shape;504;p2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5" name="Google Shape;505;p2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6" name="Google Shape;506;p2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7" name="Google Shape;507;p2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8" name="Google Shape;508;p2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9" name="Google Shape;509;p2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0" name="Google Shape;510;p2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1" name="Google Shape;511;p2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2" name="Google Shape;512;p2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3" name="Google Shape;513;p2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4" name="Google Shape;514;p2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5" name="Google Shape;515;p2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6" name="Google Shape;516;p2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7" name="Google Shape;517;p2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8" name="Google Shape;518;p2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9" name="Google Shape;519;p2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0" name="Google Shape;520;p2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1" name="Google Shape;521;p2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2" name="Google Shape;522;p2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3" name="Google Shape;523;p2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4" name="Google Shape;524;p2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5" name="Google Shape;525;p2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6" name="Google Shape;526;p2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7" name="Google Shape;527;p2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8" name="Google Shape;528;p2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9" name="Google Shape;529;p2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530" name="Google Shape;530;p27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7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7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ύο περιεχόμενα" type="twoObj">
  <p:cSld name="TWO_OBJECTS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5" name="Google Shape;535;p28" descr="Γραφικό γραμμής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536" name="Google Shape;536;p28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10" name="Google Shape;610;p28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11" name="Google Shape;611;p28"/>
          <p:cNvSpPr txBox="1">
            <a:spLocks noGrp="1"/>
          </p:cNvSpPr>
          <p:nvPr>
            <p:ph type="body" idx="2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12" name="Google Shape;612;p28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28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28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φαλίδα ενότητας" type="secHead">
  <p:cSld name="SECTION_HEADER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"/>
          <p:cNvSpPr txBox="1"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sz="4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7" name="Google Shape;617;p29" descr="Γραφικό γραμμής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618" name="Google Shape;618;p29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-4110038" y="2703513"/>
              <a:ext cx="16486188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41" name="Google Shape;741;p29"/>
          <p:cNvSpPr txBox="1"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29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9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9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Σύγκριση">
  <p:cSld name="Σύγκριση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7" name="Google Shape;747;p30" descr="Γραφικό γραμμής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748" name="Google Shape;748;p30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822" name="Google Shape;822;p30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23" name="Google Shape;823;p30"/>
          <p:cNvSpPr txBox="1">
            <a:spLocks noGrp="1"/>
          </p:cNvSpPr>
          <p:nvPr>
            <p:ph type="body" idx="2"/>
          </p:nvPr>
        </p:nvSpPr>
        <p:spPr>
          <a:xfrm>
            <a:off x="1522413" y="2819399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824" name="Google Shape;824;p30"/>
          <p:cNvSpPr txBox="1">
            <a:spLocks noGrp="1"/>
          </p:cNvSpPr>
          <p:nvPr>
            <p:ph type="body" idx="3"/>
          </p:nvPr>
        </p:nvSpPr>
        <p:spPr>
          <a:xfrm>
            <a:off x="6249860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25" name="Google Shape;825;p30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30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30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8" name="Google Shape;828;p30"/>
          <p:cNvSpPr txBox="1">
            <a:spLocks noGrp="1"/>
          </p:cNvSpPr>
          <p:nvPr>
            <p:ph type="body" idx="4"/>
          </p:nvPr>
        </p:nvSpPr>
        <p:spPr>
          <a:xfrm>
            <a:off x="6249860" y="2819400"/>
            <a:ext cx="4416552" cy="335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Μόνο τίτλος" type="titleOnly">
  <p:cSld name="TITLE_ONLY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1" name="Google Shape;831;p31" descr="Γραφικό γραμμής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32" name="Google Shape;832;p31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0" name="Google Shape;900;p31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1" name="Google Shape;901;p31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906" name="Google Shape;906;p31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νό" type="blank">
  <p:cSld name="BLANK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2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Εικόνα με λεζάντα" type="picTx">
  <p:cSld name="PICTURE_WITH_CAPTION_TEXT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33" descr="Ένα κενό πλαίσιο κράτησης θέσης για να προσθέσετε μια εικόνα. Κάντε κλικ στο πλαίσιο κράτησης θέσης και επιλέξτε την εικόνα που θέλετε να προσθέσετε."/>
          <p:cNvSpPr>
            <a:spLocks noGrp="1"/>
          </p:cNvSpPr>
          <p:nvPr>
            <p:ph type="pic" idx="2"/>
          </p:nvPr>
        </p:nvSpPr>
        <p:spPr>
          <a:xfrm>
            <a:off x="1745838" y="1884311"/>
            <a:ext cx="5669280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grpSp>
        <p:nvGrpSpPr>
          <p:cNvPr id="916" name="Google Shape;916;p33" descr="Γραφικό κουτιού"/>
          <p:cNvGrpSpPr/>
          <p:nvPr/>
        </p:nvGrpSpPr>
        <p:grpSpPr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917" name="Google Shape;917;p33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18" name="Google Shape;918;p33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19" name="Google Shape;919;p33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0" name="Google Shape;920;p33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33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33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33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33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33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33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33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33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33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33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33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33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33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33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33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33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33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33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33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33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33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33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33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33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33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33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33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33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33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33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33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33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33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33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33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33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33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33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33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33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33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33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33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33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33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33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33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33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33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33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33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33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33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33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33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33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33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33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33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33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33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33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33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33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33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33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33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33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33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33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33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33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93" name="Google Shape;993;p33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94" name="Google Shape;994;p33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5" name="Google Shape;995;p33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33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33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33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33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33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33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33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33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33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33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33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33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33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33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33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33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33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33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33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33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33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33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33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33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33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33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33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33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33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33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33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33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33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33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33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33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33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33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33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33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33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33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33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33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33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33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33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33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33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33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33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33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33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33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33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33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33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33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33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33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33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33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33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33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33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33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33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33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33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33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33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33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8" name="Google Shape;1068;p33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069" name="Google Shape;1069;p33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070" name="Google Shape;1070;p33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1" name="Google Shape;1071;p33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33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33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33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33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33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33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33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33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33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33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33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33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33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33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33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33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33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33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33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33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33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33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33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33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33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33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33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33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33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33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33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33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33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33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33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33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33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33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33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33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33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33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33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33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33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33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33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33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33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33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33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33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33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33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33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33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33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33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33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33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33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33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Google Shape;1138;p33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Google Shape;1139;p33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33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33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33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33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44" name="Google Shape;1144;p33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45" name="Google Shape;1145;p33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6" name="Google Shape;1146;p33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33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33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33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33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33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33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33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33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33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33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33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33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33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33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33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33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33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33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33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33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33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33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33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33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33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33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33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33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33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33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33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33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33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33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33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33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33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33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33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33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33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33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33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33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33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33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33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33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33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33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33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33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33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33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33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33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33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33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33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33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33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33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33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33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33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33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Google Shape;1213;p33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Google Shape;1214;p33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33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33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33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33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19" name="Google Shape;1219;p33"/>
          <p:cNvSpPr txBox="1">
            <a:spLocks noGrp="1"/>
          </p:cNvSpPr>
          <p:nvPr>
            <p:ph type="body" idx="1"/>
          </p:nvPr>
        </p:nvSpPr>
        <p:spPr>
          <a:xfrm>
            <a:off x="7905959" y="3411748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0" name="Google Shape;1220;p33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3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33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24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arvanit/We-design-for-STEAM/blob/%20main/AllCards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"/>
          <p:cNvSpPr txBox="1">
            <a:spLocks noGrp="1"/>
          </p:cNvSpPr>
          <p:nvPr>
            <p:ph type="ctrTitle"/>
          </p:nvPr>
        </p:nvSpPr>
        <p:spPr>
          <a:xfrm>
            <a:off x="1000099" y="260648"/>
            <a:ext cx="10188625" cy="431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nsolas"/>
              <a:buNone/>
            </a:pPr>
            <a:r>
              <a:rPr lang="en-US" sz="3600"/>
              <a:t>ΟΜΙΛΟΣ ΡΟΜΠΟΤΙΚΗΣ ΠΔΣΠΠ 2022-2023</a:t>
            </a:r>
            <a:br>
              <a:rPr lang="en-US" sz="3600"/>
            </a:br>
            <a:r>
              <a:rPr lang="en-US" sz="3600"/>
              <a:t/>
            </a:r>
            <a:br>
              <a:rPr lang="en-US" sz="3600"/>
            </a:br>
            <a:r>
              <a:rPr lang="en-US" sz="3600"/>
              <a:t/>
            </a:r>
            <a:br>
              <a:rPr lang="en-US" sz="3600"/>
            </a:br>
            <a:r>
              <a:rPr lang="en-US"/>
              <a:t/>
            </a:r>
            <a:br>
              <a:rPr lang="en-US"/>
            </a:br>
            <a:r>
              <a:rPr lang="en-US"/>
              <a:t>ΟΝΟΜΑ ΕΡΓΟΥ:</a:t>
            </a:r>
            <a:br>
              <a:rPr lang="en-US"/>
            </a:br>
            <a:r>
              <a:rPr lang="en-US"/>
              <a:t> </a:t>
            </a:r>
            <a:br>
              <a:rPr lang="en-US"/>
            </a:br>
            <a:r>
              <a:rPr lang="en-US"/>
              <a:t>ΜΑΤΙΑ ΓΙΑ ΤΑ ΜΑΤΙΑ ΣΑΣ –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EFYES</a:t>
            </a:r>
            <a:r>
              <a:rPr lang="en-US"/>
              <a:t> (</a:t>
            </a:r>
            <a:r>
              <a:rPr lang="en-US">
                <a:solidFill>
                  <a:srgbClr val="FF0000"/>
                </a:solidFill>
              </a:rPr>
              <a:t>E</a:t>
            </a:r>
            <a:r>
              <a:rPr lang="en-US"/>
              <a:t>yes </a:t>
            </a:r>
            <a:r>
              <a:rPr lang="en-US">
                <a:solidFill>
                  <a:srgbClr val="FF0000"/>
                </a:solidFill>
              </a:rPr>
              <a:t>F</a:t>
            </a:r>
            <a:r>
              <a:rPr lang="en-US"/>
              <a:t>or </a:t>
            </a:r>
            <a:r>
              <a:rPr lang="en-US">
                <a:solidFill>
                  <a:srgbClr val="FF0000"/>
                </a:solidFill>
              </a:rPr>
              <a:t>Y</a:t>
            </a:r>
            <a:r>
              <a:rPr lang="en-US"/>
              <a:t>our </a:t>
            </a:r>
            <a:r>
              <a:rPr lang="en-US">
                <a:solidFill>
                  <a:srgbClr val="FF0000"/>
                </a:solidFill>
              </a:rPr>
              <a:t>E</a:t>
            </a:r>
            <a:r>
              <a:rPr lang="en-US"/>
              <a:t>ye</a:t>
            </a:r>
            <a:r>
              <a:rPr lang="en-US">
                <a:solidFill>
                  <a:srgbClr val="FF0000"/>
                </a:solidFill>
              </a:rPr>
              <a:t>S</a:t>
            </a:r>
            <a:r>
              <a:rPr lang="en-US"/>
              <a:t>)</a:t>
            </a:r>
            <a:endParaRPr/>
          </a:p>
        </p:txBody>
      </p:sp>
      <p:sp>
        <p:nvSpPr>
          <p:cNvPr id="1391" name="Google Shape;1391;p1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b="1"/>
              <a:t>ΟΜΑΔΑ: TECHNOFANS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ΣΥΜΜΕΤΟΧΗ ΣΤΟΝ 5</a:t>
            </a:r>
            <a:r>
              <a:rPr lang="en-US" baseline="30000"/>
              <a:t>Ο</a:t>
            </a:r>
            <a:r>
              <a:rPr lang="en-US"/>
              <a:t> ΠΑΝΕΛΛΗΝΙΟ ΔΙΑΓΩΝΙΣΜΟ ΑΝΟΙΚΤΩΝ ΤΕΧΝΟΛΟΓΙΩΝ ΣΤΗΝ ΕΚΠΑΙΔΕΥΣΗ (ΕΛΛΑΚ)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469" name="Google Shape;1469;p10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ΔΙΑΔΙΚΤΥΑΚΟΣ ΣΧΕΔΙΑΣΜΟΣ ΤΟΥ ΗΛΕΚΤΡΟΝΙΚΟΥ ΚΥΚΛΩΜΑΤΟΣ ΚΑΙ ΠΡΟΓΡΑΜΜΑΤΙΣΜΟΣ</a:t>
            </a:r>
            <a:endParaRPr/>
          </a:p>
        </p:txBody>
      </p:sp>
      <p:sp>
        <p:nvSpPr>
          <p:cNvPr id="1470" name="Google Shape;1470;p10"/>
          <p:cNvSpPr txBox="1"/>
          <p:nvPr/>
        </p:nvSpPr>
        <p:spPr>
          <a:xfrm>
            <a:off x="198998" y="2348880"/>
            <a:ext cx="3600400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Εξοικειωθήκαμε με την πλατφόρμα σχεδιασμού ηλεκτρονικών κυκλωμάτων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Tinkercad</a:t>
            </a: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όπου σχεδιάσαμε την κατασκευή μας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71" name="Google Shape;1471;p10" descr="Εικόνα που περιέχει διάγραμμα&#10;&#10;Περιγραφή που δημιουργήθηκε αυτόματα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8188" y="2357006"/>
            <a:ext cx="7488832" cy="443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478" name="Google Shape;1478;p11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ΑΠΟ ΤΗ ΘΕΩΡΙΑ ΣΤΗΝ ΠΡΑΞΗ</a:t>
            </a:r>
            <a:endParaRPr/>
          </a:p>
        </p:txBody>
      </p:sp>
      <p:sp>
        <p:nvSpPr>
          <p:cNvPr id="1479" name="Google Shape;1479;p11"/>
          <p:cNvSpPr txBox="1"/>
          <p:nvPr/>
        </p:nvSpPr>
        <p:spPr>
          <a:xfrm>
            <a:off x="198998" y="2348880"/>
            <a:ext cx="3600400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Προγραμματίσαμε την κατασκευή μας στο περιβάλλον οπτικού προγραμματισμού του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Tinkercad</a:t>
            </a: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με πλακίδια που μοιάζει αρκετά με Scratch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80" name="Google Shape;148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6140" y="2603742"/>
            <a:ext cx="2664296" cy="214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8468" y="2603742"/>
            <a:ext cx="4067944" cy="41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488" name="Google Shape;1488;p12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ΔΙΑΔΙΚΤΥΑΚΟΣ ΣΧΕΔΙΑΣΜΟΣ ΤΟΥ ΗΛΕΚΤΡΟΝΙΚΟΥ ΚΥΚΛΩΜΑΤΟΣ ΚΑΙ ΠΡΟΓΡΑΜΜΑΤΙΣΜΟΣ</a:t>
            </a:r>
            <a:endParaRPr/>
          </a:p>
        </p:txBody>
      </p:sp>
      <p:sp>
        <p:nvSpPr>
          <p:cNvPr id="1489" name="Google Shape;1489;p12"/>
          <p:cNvSpPr txBox="1"/>
          <p:nvPr/>
        </p:nvSpPr>
        <p:spPr>
          <a:xfrm>
            <a:off x="45740" y="2348880"/>
            <a:ext cx="2088232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Μετατρέψαμε τον κώδικά μας σε C++ μέσω μιας λειτουργείας του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Tinkercad</a:t>
            </a: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90" name="Google Shape;1490;p12"/>
          <p:cNvSpPr/>
          <p:nvPr/>
        </p:nvSpPr>
        <p:spPr>
          <a:xfrm>
            <a:off x="2133972" y="2483587"/>
            <a:ext cx="5472608" cy="40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5A5A6"/>
                </a:solidFill>
                <a:latin typeface="Consolas"/>
                <a:ea typeface="Consolas"/>
                <a:cs typeface="Consolas"/>
                <a:sym typeface="Consolas"/>
              </a:rPr>
              <a:t>// C++ code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5A5A6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apostasi = 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readUltrasonicDistance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triggerPin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0" i="0" u="none" strike="noStrike" cap="none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echoPin)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pinMode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triggerPin, OUTPUT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b="0" i="0" u="none" strike="noStrike" cap="none">
                <a:solidFill>
                  <a:srgbClr val="95A5A6"/>
                </a:solidFill>
                <a:latin typeface="Consolas"/>
                <a:ea typeface="Consolas"/>
                <a:cs typeface="Consolas"/>
                <a:sym typeface="Consolas"/>
              </a:rPr>
              <a:t>  // Clear the trigger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digitalWrite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triggerPin, LOW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delayMicroseconds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5A5A6"/>
                </a:solidFill>
                <a:latin typeface="Consolas"/>
                <a:ea typeface="Consolas"/>
                <a:cs typeface="Consolas"/>
                <a:sym typeface="Consolas"/>
              </a:rPr>
              <a:t>  // Sets the trigger pin to HIGH state for 10 microseconds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digitalWrite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triggerPin, HIGH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delayMicroseconds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digitalWrite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triggerPin, LOW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pinMode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echoPin, INPUT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5A5A6"/>
                </a:solidFill>
                <a:latin typeface="Consolas"/>
                <a:ea typeface="Consolas"/>
                <a:cs typeface="Consolas"/>
                <a:sym typeface="Consolas"/>
              </a:rPr>
              <a:t>  // Reads the echo pin, and returns the sound wave travel time in microseconds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pulseIn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echoPin, HIGH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setup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pinMode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, OUTPUT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apostasi = 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12"/>
          <p:cNvSpPr/>
          <p:nvPr/>
        </p:nvSpPr>
        <p:spPr>
          <a:xfrm>
            <a:off x="7462564" y="2996952"/>
            <a:ext cx="4536504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979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loop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apostasi = 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0.01723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readUltrasonicDistance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apostasi &lt;= 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digitalWrite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, HIGH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728E0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digitalWrite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, LOW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lang="en-US" sz="1200" b="0" i="0" u="none" strike="noStrike" cap="none">
                <a:solidFill>
                  <a:srgbClr val="D35400"/>
                </a:solidFill>
                <a:latin typeface="Consolas"/>
                <a:ea typeface="Consolas"/>
                <a:cs typeface="Consolas"/>
                <a:sym typeface="Consolas"/>
              </a:rPr>
              <a:t>delay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b="0" i="0" u="none" strike="noStrike" cap="none">
                <a:solidFill>
                  <a:srgbClr val="005C5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 b="0" i="0" u="none" strike="noStrike" cap="none">
                <a:solidFill>
                  <a:srgbClr val="4E5B6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200" b="0" i="0" u="none" strike="noStrike" cap="none">
                <a:solidFill>
                  <a:srgbClr val="95A5A6"/>
                </a:solidFill>
                <a:latin typeface="Consolas"/>
                <a:ea typeface="Consolas"/>
                <a:cs typeface="Consolas"/>
                <a:sym typeface="Consolas"/>
              </a:rPr>
              <a:t> // Delay a little bit to improve simulation performance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34F54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ΔΙΑΔΙΚΤΥΑΚΟΣ ΣΧΕΔΙΑΣΜΟΣ ΤΟΥ ΗΛΕΚΤΡΟΝΙΚΟΥ ΚΥΚΛΩΜΑΤΟΣ ΚΑΙ ΠΡΟΓΡΑΜΜΑΤΙΣΜΟΣ</a:t>
            </a:r>
            <a:endParaRPr/>
          </a:p>
        </p:txBody>
      </p:sp>
      <p:sp>
        <p:nvSpPr>
          <p:cNvPr id="1499" name="Google Shape;1499;p13"/>
          <p:cNvSpPr txBox="1"/>
          <p:nvPr/>
        </p:nvSpPr>
        <p:spPr>
          <a:xfrm>
            <a:off x="45740" y="2348880"/>
            <a:ext cx="2736300" cy="2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Εξήγαμε το ηλεκτρονικό διάγραμμα της κατασκευής μας μέσω μιας λειτουργίας του Tinkercad.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00" name="Google Shape;15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4052" y="2348880"/>
            <a:ext cx="8352928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507" name="Google Shape;1507;p14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ΑΠΟ ΤΗ ΘΕΩΡΙΑ ΣΤΗΝ ΠΡΑΞΗ</a:t>
            </a:r>
            <a:endParaRPr/>
          </a:p>
        </p:txBody>
      </p:sp>
      <p:sp>
        <p:nvSpPr>
          <p:cNvPr id="1508" name="Google Shape;1508;p14"/>
          <p:cNvSpPr txBox="1"/>
          <p:nvPr/>
        </p:nvSpPr>
        <p:spPr>
          <a:xfrm>
            <a:off x="189756" y="2348880"/>
            <a:ext cx="2808312" cy="208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Ζητήσαμε χορηγία για τα υλικά που απαιτούνται και την πήραμε - και με το παραπάνω - από το «Ίδρυμα Ωνάση»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09" name="Google Shape;1509;p14" descr="C:\Users\AggelaPC\Desktop\Υλικό\φωτογραφιες\IMG_20230217_11245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4092" y="2096852"/>
            <a:ext cx="4392488" cy="378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4" descr="C:\Users\AggelaPC\Desktop\Υλικό\φωτογραφιες\IMG_20230217_11244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8588" y="2096852"/>
            <a:ext cx="4464496" cy="378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5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517" name="Google Shape;1517;p15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ΕΞΟΙΚΕΙΩΘΗΚΑΜΕ ΜΕ ΤΟΝ ΜΙΚΡΟΕΛΕΓΚΤΗ ARDUINO</a:t>
            </a:r>
            <a:endParaRPr/>
          </a:p>
        </p:txBody>
      </p:sp>
      <p:sp>
        <p:nvSpPr>
          <p:cNvPr id="1518" name="Google Shape;1518;p15"/>
          <p:cNvSpPr txBox="1"/>
          <p:nvPr/>
        </p:nvSpPr>
        <p:spPr>
          <a:xfrm>
            <a:off x="189756" y="2348880"/>
            <a:ext cx="280831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Πειραματιστήκαμε ολοκληρώσαμε την κατασκευή μας και  δοκιμάσαμε τη λειτουργία της,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19" name="Google Shape;1519;p15" descr="C:\Users\AggelaPC\AppData\Local\Microsoft\Windows\INetCache\Content.Word\IMG_20230208_1414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8068" y="2636912"/>
            <a:ext cx="3860254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5" descr="C:\Users\AggelaPC\Desktop\Υλικό\φωτογραφιες\IMG_20230329_13591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7462564" y="2060848"/>
            <a:ext cx="4320480" cy="475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527" name="Google Shape;1527;p16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ΑΠΟ ΤΟΝ ΠΕΙΡΑΜΑΤΙΣΜΟ ΣΤΗΝ ΚΑΤΑΚΕΥΗ</a:t>
            </a:r>
            <a:endParaRPr/>
          </a:p>
        </p:txBody>
      </p:sp>
      <p:sp>
        <p:nvSpPr>
          <p:cNvPr id="1528" name="Google Shape;1528;p16"/>
          <p:cNvSpPr txBox="1"/>
          <p:nvPr/>
        </p:nvSpPr>
        <p:spPr>
          <a:xfrm>
            <a:off x="189756" y="2348880"/>
            <a:ext cx="2808312" cy="275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Αναζητήσαμε άλλον μικροελεγκτή (Arduino Pro mini) για να μειώσουμε τον όγκο της κατασκευής και να φτάσουμε στο τελικό κύκλωμα.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29" name="Google Shape;1529;p16" descr="Εικόνα που περιέχει γράμμα&#10;&#10;Περιγραφή που δημιουργήθηκε αυτόματα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13">
            <a:off x="2791759" y="2646613"/>
            <a:ext cx="4013023" cy="360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13">
            <a:off x="6534700" y="2645138"/>
            <a:ext cx="4015975" cy="360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537" name="Google Shape;1537;p17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ΑΠΟ ΤΟΝ ΠΕΙΡΑΜΑΤΙΣΜΟ ΣΤΗΝ ΚΑΤΑΚΕΥΗ</a:t>
            </a:r>
            <a:endParaRPr/>
          </a:p>
        </p:txBody>
      </p:sp>
      <p:sp>
        <p:nvSpPr>
          <p:cNvPr id="1538" name="Google Shape;1538;p17"/>
          <p:cNvSpPr txBox="1"/>
          <p:nvPr/>
        </p:nvSpPr>
        <p:spPr>
          <a:xfrm>
            <a:off x="189756" y="2348880"/>
            <a:ext cx="2808312" cy="275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Φορτώσαμε το πρόγραμμα στον μικροελεγκτή μας μέσω της εφαρμογής IDE και του κατάλληλου προσαρμογέα (adaptor) FT232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39" name="Google Shape;15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4454" y="2348880"/>
            <a:ext cx="2724627" cy="252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8388" y="2276872"/>
            <a:ext cx="5994108" cy="3055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547" name="Google Shape;1547;p18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ΑΠΟ ΤΟΝ ΠΕΙΡΑΜΑΤΙΣΜΟ ΣΤΗΝ ΚΑΤΑΚΕΥΗ</a:t>
            </a:r>
            <a:endParaRPr/>
          </a:p>
        </p:txBody>
      </p:sp>
      <p:sp>
        <p:nvSpPr>
          <p:cNvPr id="1548" name="Google Shape;1548;p18"/>
          <p:cNvSpPr txBox="1"/>
          <p:nvPr/>
        </p:nvSpPr>
        <p:spPr>
          <a:xfrm>
            <a:off x="189756" y="2348880"/>
            <a:ext cx="2808312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Κολλήσαμε…και προσαρμόσαμε.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49" name="Google Shape;154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2044" y="2239471"/>
            <a:ext cx="3428211" cy="458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4492" y="2241397"/>
            <a:ext cx="3384375" cy="45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9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557" name="Google Shape;1557;p19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ΑΠΟ ΤΟΝ ΠΕΙΡΑΜΑΤΙΣΜΟ ΣΤΗΝ ΚΑΤΑΚΕΥΗ</a:t>
            </a:r>
            <a:endParaRPr/>
          </a:p>
        </p:txBody>
      </p:sp>
      <p:pic>
        <p:nvPicPr>
          <p:cNvPr id="1558" name="Google Shape;155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780" y="2132856"/>
            <a:ext cx="3374325" cy="450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2118" y="2073320"/>
            <a:ext cx="3418878" cy="456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6819" y="2127163"/>
            <a:ext cx="3378585" cy="4514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ΜΕΛΗ ΤΗΣ ΟΜΑΔΑΣ:</a:t>
            </a:r>
            <a:endParaRPr/>
          </a:p>
        </p:txBody>
      </p:sp>
      <p:sp>
        <p:nvSpPr>
          <p:cNvPr id="1398" name="Google Shape;1398;p2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ΑΛΕΞΑΝΔΡΙΔΗ ΒΑΣΙΛΙΚΗ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ΛΥΚΟΚΑΝΕΛΛΟΥ ΑΝΝΑ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ΜΠΙΤΧΑΒΑΣ ΜΙΧΑΗΛ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ΝΤΟΤΣΙΚΑ ΑΝΑΣΤΑΣΙΑ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ΤΣΑΠΙΚΟΥΝΗ ΒΑΣΙΛΙΚΗ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ΦΡΑΓΚΑΚΗ ΑΝΔΡΟΜΑΧΗ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i="1"/>
              <a:t>ΜΕΝΤΟΡΑΣ: ΑΓΓΕΛΙΚΗ ΑΛΕΞΑΝΔΡΟΠΟΥΛΟΥ ΠΕ86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567" name="Google Shape;1567;p20"/>
          <p:cNvSpPr txBox="1">
            <a:spLocks noGrp="1"/>
          </p:cNvSpPr>
          <p:nvPr>
            <p:ph type="body" idx="1"/>
          </p:nvPr>
        </p:nvSpPr>
        <p:spPr>
          <a:xfrm>
            <a:off x="5950396" y="1153658"/>
            <a:ext cx="3888432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…</a:t>
            </a:r>
            <a:r>
              <a:rPr lang="en-US">
                <a:solidFill>
                  <a:srgbClr val="FF0000"/>
                </a:solidFill>
              </a:rPr>
              <a:t>KAI ETOIMOI!!!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568" name="Google Shape;156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7200" y="1805781"/>
            <a:ext cx="3450421" cy="461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4692" y="1805781"/>
            <a:ext cx="3450421" cy="4610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20" descr="C:\Users\AggelaPC\AppData\Local\Microsoft\Windows\INetCache\Content.Word\IMG_20230329_144129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13">
            <a:off x="192144" y="1798584"/>
            <a:ext cx="4615602" cy="462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US"/>
              <a:t>Μέσα από αυτή τη διαδικασία καλλιεργήθηκαν δεξιότητες όπως:</a:t>
            </a:r>
            <a:endParaRPr/>
          </a:p>
        </p:txBody>
      </p:sp>
      <p:sp>
        <p:nvSpPr>
          <p:cNvPr id="1577" name="Google Shape;1577;p21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Συνεργασία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Δημιουργική σκέψη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Καινοτομία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Επικοινωνία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Κριτική σκέψη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Επίλυση προβλήματος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  <p:sp>
        <p:nvSpPr>
          <p:cNvPr id="1578" name="Google Shape;1578;p21"/>
          <p:cNvSpPr/>
          <p:nvPr/>
        </p:nvSpPr>
        <p:spPr>
          <a:xfrm rot="-1613260">
            <a:off x="6816322" y="2396744"/>
            <a:ext cx="159530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EFYES</a:t>
            </a:r>
            <a:endParaRPr sz="4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3"/>
          <p:cNvSpPr txBox="1">
            <a:spLocks noGrp="1"/>
          </p:cNvSpPr>
          <p:nvPr>
            <p:ph type="title"/>
          </p:nvPr>
        </p:nvSpPr>
        <p:spPr>
          <a:xfrm>
            <a:off x="1522413" y="2132856"/>
            <a:ext cx="9144000" cy="243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nsolas"/>
              <a:buNone/>
            </a:pPr>
            <a:r>
              <a:rPr lang="en-US" sz="6000"/>
              <a:t>Ευχαριστούμε πολύ!!!</a:t>
            </a:r>
            <a:endParaRPr sz="6000"/>
          </a:p>
        </p:txBody>
      </p:sp>
      <p:sp>
        <p:nvSpPr>
          <p:cNvPr id="1591" name="Google Shape;1591;p23"/>
          <p:cNvSpPr txBox="1"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ΑΦΟΡΜΗ ΓΙΑ ΤΗΝ ΚΑΤΑΣΚΕΥΗ</a:t>
            </a:r>
            <a:endParaRPr/>
          </a:p>
        </p:txBody>
      </p:sp>
      <p:sp>
        <p:nvSpPr>
          <p:cNvPr id="1405" name="Google Shape;1405;p3"/>
          <p:cNvSpPr txBox="1">
            <a:spLocks noGrp="1"/>
          </p:cNvSpPr>
          <p:nvPr>
            <p:ph type="body" idx="1"/>
          </p:nvPr>
        </p:nvSpPr>
        <p:spPr>
          <a:xfrm>
            <a:off x="42226" y="1700808"/>
            <a:ext cx="426561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ΕΥΑΙΣΘΗΤΟΠΟΙΗΣΗ ΓΙΑ ΤΑ ΑΝΘΡΩΠΙΝΑ ΔΙΚΑΙΩΜΑΤΑ ΚΑΙ ΤΙΣ ΙΣΕΣ ΕΥΚΑΙΡΙΕΣ ΠΟΥ ΘΑ ΕΠΡΕΠΕ ΝΑ ΕΧΟΥΝ ΟΙ ΑΝΘΡΩΠΟΙ ΜΕ ΠΡΟΒΛΗΜΑΤΑ ΟΡΑΣΗΣ</a:t>
            </a:r>
            <a:endParaRPr/>
          </a:p>
        </p:txBody>
      </p:sp>
      <p:sp>
        <p:nvSpPr>
          <p:cNvPr id="1406" name="Google Shape;1406;p3"/>
          <p:cNvSpPr txBox="1">
            <a:spLocks noGrp="1"/>
          </p:cNvSpPr>
          <p:nvPr>
            <p:ph type="body" idx="2"/>
          </p:nvPr>
        </p:nvSpPr>
        <p:spPr>
          <a:xfrm>
            <a:off x="4710022" y="1916832"/>
            <a:ext cx="5560854" cy="402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ΟΙ ΜΕΧΡΙ ΤΩΡΑ ΛΥΣΕΙΣ ΕΙΝΑΙ ΔΥΣΧΡΗΣΤΕΣ ΚΑΙ ΑΚΡΙΒΕΣ</a:t>
            </a:r>
            <a:endParaRPr/>
          </a:p>
        </p:txBody>
      </p:sp>
      <p:pic>
        <p:nvPicPr>
          <p:cNvPr id="1407" name="Google Shape;1407;p3" descr="Αποκλεισμό τους από την αγορά εργασίας, καταγγέλλουν οι τυφλοί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6185" y="3068959"/>
            <a:ext cx="4498387" cy="310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" descr="Καταδικάστηκε οδηγός ταξί που αρνήθηκε να επιβιβάσει τυφλή λόγω του σκύλου  της | LiF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4336" y="3068960"/>
            <a:ext cx="4220587" cy="310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onsolas"/>
              <a:buNone/>
            </a:pPr>
            <a:r>
              <a:rPr lang="en-US" sz="4800">
                <a:solidFill>
                  <a:srgbClr val="FF0000"/>
                </a:solidFill>
              </a:rPr>
              <a:t>EFYES</a:t>
            </a:r>
            <a:endParaRPr sz="4800"/>
          </a:p>
        </p:txBody>
      </p:sp>
      <p:sp>
        <p:nvSpPr>
          <p:cNvPr id="1415" name="Google Shape;1415;p4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1219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ΣΚΟΠΟΣ ΤΗΣ ΟΜΑΔΑΣ Η ΚΑΤΑΣΚΕΥΗ «ΓΥΑΛΙΩΝ» ΓΙΑ ΑΝΘΡΩΠΟΥΣ ΜΕ ΠΡΟΒΛΗΜΑΤΑ ΟΡΑΣΗΣ</a:t>
            </a:r>
            <a:endParaRPr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Η ΜΕΘΟΔΟΣ ΔΙΔΑΣΚΑΛΙΑΣ ΗΤΑΝ Η ΜΕΘΟΔΟΣ PROJECT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422" name="Google Shape;1422;p5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Η ΤΕΧΝΙΚΗ ΣΧΕΔΙΑΣΤΙΚΗΣ ΣΚΕΨΗΣ ΜΕ ΚΑΡΤΕΣ (DESIGN THINKING)</a:t>
            </a:r>
            <a:endParaRPr/>
          </a:p>
        </p:txBody>
      </p:sp>
      <p:sp>
        <p:nvSpPr>
          <p:cNvPr id="1423" name="Google Shape;1423;p5"/>
          <p:cNvSpPr txBox="1"/>
          <p:nvPr/>
        </p:nvSpPr>
        <p:spPr>
          <a:xfrm>
            <a:off x="198998" y="2348880"/>
            <a:ext cx="3600400" cy="449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Χρησιμοποιήσαμε ένα σετ σχεδιαστικών καρτών ειδικά για έργα STEAM σε μαθητές δημοτικού, οι οποίες περιλαμβάνουν 9 κάρτες «περιεχομένου», 22 κάρτες «Ιδεών» και 9 κάρτες «Βιωσιμότητας». Μετά από αυτή τη διαδικασία καταλήξαμε στην ιδέα του project.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https://github.com/ioarvanit/We-design-for-STEAM/blob/ main/AllCards.pdf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24" name="Google Shape;1424;p5" descr="Εικόνα που περιέχει κείμενο, δάπεδο, εσωτερικός χώρος, γραφείο&#10;&#10;Περιγραφή που δημιουργήθηκε αυτόματα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8188" y="2204864"/>
            <a:ext cx="3528392" cy="4653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2604" y="2200593"/>
            <a:ext cx="4176464" cy="4657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432" name="Google Shape;1432;p6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ΔΙΕΡΕΥΝΗΤΙΚΗ – ΑΠΟΚΑΛΥΠΤΙΚΗ ΜΑΘΗΣΗ</a:t>
            </a:r>
            <a:endParaRPr/>
          </a:p>
        </p:txBody>
      </p:sp>
      <p:sp>
        <p:nvSpPr>
          <p:cNvPr id="1433" name="Google Shape;1433;p6"/>
          <p:cNvSpPr txBox="1"/>
          <p:nvPr/>
        </p:nvSpPr>
        <p:spPr>
          <a:xfrm>
            <a:off x="198998" y="2348880"/>
            <a:ext cx="3600400" cy="308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Πειραματιστήκαμε σχεδιάζοντας ηλεκτρικά κυκλώματα. Διαμορφώσαμε υποθέσεις, κάναμε πειράματα, παρατηρήσαμε και επιβεβαιώσαμε τις αρχικές υποθέσεις.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34" name="Google Shape;1434;p6" descr="C:\Users\AggelaPC\Desktop\Υλικό\φωτογραφιες\IMG_20230125_14231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9398" y="2276872"/>
            <a:ext cx="7191558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441" name="Google Shape;1441;p7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ΔΙΕΡΕΥΝΗΤΙΚΗ – ΑΠΟΚΑΛΥΠΤΙΚΗ ΜΑΘΗΣΗ</a:t>
            </a:r>
            <a:endParaRPr/>
          </a:p>
        </p:txBody>
      </p:sp>
      <p:pic>
        <p:nvPicPr>
          <p:cNvPr id="1442" name="Google Shape;1442;p7" descr="C:\Users\AggelaPC\Desktop\Υλικό\φωτογραφιες\IMG_20230125_14233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8228" y="2294624"/>
            <a:ext cx="3672408" cy="444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7" descr="C:\Users\AggelaPC\Desktop\Υλικό\φωτογραφιες\IMG_20230125_14231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1021" y="2276872"/>
            <a:ext cx="3760056" cy="4464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7" descr="C:\Users\AggelaPC\Desktop\Υλικό\φωτογραφιες\IMG_20230125_145436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764" y="2276872"/>
            <a:ext cx="4032448" cy="446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8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451" name="Google Shape;1451;p8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ΒΡΙΣΚΟΝΤΑΣ ΤΙΣ ΑΡΧΕΣ ΛΕΙΤΟΥΡΓΙΑΣ ΤΗΣ ΚΑΤΑΣΚΕΥΗΣ ΜΑΣ</a:t>
            </a:r>
            <a:endParaRPr/>
          </a:p>
        </p:txBody>
      </p:sp>
      <p:sp>
        <p:nvSpPr>
          <p:cNvPr id="1452" name="Google Shape;1452;p8"/>
          <p:cNvSpPr txBox="1"/>
          <p:nvPr/>
        </p:nvSpPr>
        <p:spPr>
          <a:xfrm>
            <a:off x="198998" y="2348880"/>
            <a:ext cx="36004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Μελετήσαμε θεωρητικά την αρχή λειτουργείας του αισθητήρα υπερήχων που είναι το βασικό εξάρτημα της κατασκευής μας</a:t>
            </a:r>
            <a:endParaRPr sz="24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53" name="Google Shape;14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2164" y="2348881"/>
            <a:ext cx="8064896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onsolas"/>
              <a:buNone/>
            </a:pPr>
            <a:r>
              <a:rPr lang="en-US">
                <a:solidFill>
                  <a:srgbClr val="FF0000"/>
                </a:solidFill>
              </a:rPr>
              <a:t>EFYES: </a:t>
            </a:r>
            <a:r>
              <a:rPr lang="en-US"/>
              <a:t>ΤΑ ΒΗΜΑΤΑ ΠΟΥ ΑΚΟΛΟΥΘΗΘΗΚΑΝ</a:t>
            </a:r>
            <a:endParaRPr/>
          </a:p>
        </p:txBody>
      </p:sp>
      <p:sp>
        <p:nvSpPr>
          <p:cNvPr id="1460" name="Google Shape;1460;p9"/>
          <p:cNvSpPr txBox="1">
            <a:spLocks noGrp="1"/>
          </p:cNvSpPr>
          <p:nvPr>
            <p:ph type="body" idx="1"/>
          </p:nvPr>
        </p:nvSpPr>
        <p:spPr>
          <a:xfrm>
            <a:off x="1341884" y="1700808"/>
            <a:ext cx="9865096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US"/>
              <a:t>ΒΡΙΣΚΟΝΤΑΣ ΤΙΣ ΑΡΧΕΣ ΛΕΙΤΟΥΡΓΙΑΣ ΤΗΣ ΚΑΤΑΣΚΕΥΗΣ ΜΑΣ</a:t>
            </a:r>
            <a:endParaRPr/>
          </a:p>
        </p:txBody>
      </p:sp>
      <p:pic>
        <p:nvPicPr>
          <p:cNvPr id="1461" name="Google Shape;1461;p9" descr="Εικόνα που περιέχει διάγραμμα&#10;&#10;Περιγραφή που δημιουργήθηκε αυτόματα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89" y="2276872"/>
            <a:ext cx="5953124" cy="403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9" descr="Εικόνα που περιέχει διάγραμμα&#10;&#10;Περιγραφή που δημιουργήθηκε αυτόματα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8428" y="2276872"/>
            <a:ext cx="5856072" cy="4032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Πίνακας κιμωλίας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741</Words>
  <Application>Microsoft Office PowerPoint</Application>
  <PresentationFormat>Προσαρμογή</PresentationFormat>
  <Paragraphs>126</Paragraphs>
  <Slides>22</Slides>
  <Notes>22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22</vt:i4>
      </vt:variant>
    </vt:vector>
  </HeadingPairs>
  <TitlesOfParts>
    <vt:vector size="27" baseType="lpstr">
      <vt:lpstr>Arial</vt:lpstr>
      <vt:lpstr>Corbel</vt:lpstr>
      <vt:lpstr>Calibri</vt:lpstr>
      <vt:lpstr>Consolas</vt:lpstr>
      <vt:lpstr>Πίνακας κιμωλίας 16x9</vt:lpstr>
      <vt:lpstr>ΟΜΙΛΟΣ ΡΟΜΠΟΤΙΚΗΣ ΠΔΣΠΠ 2022-2023    ΟΝΟΜΑ ΕΡΓΟΥ:   ΜΑΤΙΑ ΓΙΑ ΤΑ ΜΑΤΙΑ ΣΑΣ –  EFYES (Eyes For Your EyeS)</vt:lpstr>
      <vt:lpstr>ΜΕΛΗ ΤΗΣ ΟΜΑΔΑΣ:</vt:lpstr>
      <vt:lpstr>EFYES: ΑΦΟΡΜΗ ΓΙΑ ΤΗΝ ΚΑΤΑΣΚΕΥΗ</vt:lpstr>
      <vt:lpstr>EFYES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EFYES: ΤΑ ΒΗΜΑΤΑ ΠΟΥ ΑΚΟΛΟΥΘΗΘΗΚΑΝ</vt:lpstr>
      <vt:lpstr>Μέσα από αυτή τη διαδικασία καλλιεργήθηκαν δεξιότητες όπως:</vt:lpstr>
      <vt:lpstr>Ευχαριστούμε πολύ!!!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ΟΜΙΛΟΣ ΡΟΜΠΟΤΙΚΗΣ ΠΔΣΠΠ 2022-2023    ΟΝΟΜΑ ΕΡΓΟΥ:   ΜΑΤΙΑ ΓΙΑ ΤΑ ΜΑΤΙΑ ΣΑΣ –  EFYES (Eyes For Your EyeS)</dc:title>
  <dc:creator>AggelaPC</dc:creator>
  <cp:lastModifiedBy>AggelaPC</cp:lastModifiedBy>
  <cp:revision>1</cp:revision>
  <dcterms:created xsi:type="dcterms:W3CDTF">2023-06-06T21:15:14Z</dcterms:created>
  <dcterms:modified xsi:type="dcterms:W3CDTF">2023-06-09T16:22:25Z</dcterms:modified>
</cp:coreProperties>
</file>